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5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429" r:id="rId5"/>
    <p:sldId id="868" r:id="rId6"/>
    <p:sldId id="879" r:id="rId7"/>
    <p:sldId id="880" r:id="rId8"/>
    <p:sldId id="881" r:id="rId9"/>
    <p:sldId id="882" r:id="rId10"/>
    <p:sldId id="883" r:id="rId11"/>
    <p:sldId id="884" r:id="rId12"/>
    <p:sldId id="885" r:id="rId13"/>
    <p:sldId id="886" r:id="rId14"/>
    <p:sldId id="839" r:id="rId15"/>
    <p:sldId id="846" r:id="rId16"/>
    <p:sldId id="847" r:id="rId17"/>
    <p:sldId id="854" r:id="rId18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60076"/>
    <a:srgbClr val="FF6600"/>
    <a:srgbClr val="993300"/>
    <a:srgbClr val="003366"/>
    <a:srgbClr val="CC3300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415" autoAdjust="0"/>
    <p:restoredTop sz="42136" autoAdjust="0"/>
  </p:normalViewPr>
  <p:slideViewPr>
    <p:cSldViewPr>
      <p:cViewPr>
        <p:scale>
          <a:sx n="82" d="100"/>
          <a:sy n="82" d="100"/>
        </p:scale>
        <p:origin x="-53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EC6930-3D1F-4AC0-9876-6B249C76B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1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8000"/>
            <a:ext cx="36861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3AF6895-11B2-4DE7-BE95-1A97A8EE9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77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EEC7-249C-40BF-90A7-2D80A5962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6943-B01A-49F5-9088-E82BCB154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E25B-69E6-4EE8-9A04-25369F16E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7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59B9-66FB-428A-A16B-63F9F29FF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2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7" name="Rounded Rectangle 2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8" name="Rounded Rectangle 2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2149418"/>
            <a:ext cx="8915400" cy="3489382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22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23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1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25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26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0" y="2133600"/>
            <a:ext cx="8915400" cy="3429000"/>
          </a:xfrm>
        </p:spPr>
        <p:txBody>
          <a:bodyPr numCol="2" spcCol="36000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89587" y="1981200"/>
            <a:ext cx="6576869" cy="3429000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7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1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2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2436" y="1981200"/>
            <a:ext cx="2688324" cy="31242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02631" y="2195053"/>
            <a:ext cx="4947673" cy="294476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91255" y="1828800"/>
            <a:ext cx="3107811" cy="3733800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05350" y="3500438"/>
            <a:ext cx="1103611" cy="2062162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886314"/>
            <a:ext cx="3714750" cy="36762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35940" y="2207665"/>
            <a:ext cx="2410150" cy="2976784"/>
          </a:xfrm>
          <a:prstGeom prst="roundRect">
            <a:avLst>
              <a:gd name="adj" fmla="val 2838"/>
            </a:avLst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7550" y="3819526"/>
            <a:ext cx="892572" cy="142636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2" name="Rounded Rectangle 2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22800" y="1600200"/>
            <a:ext cx="4375150" cy="40386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7763" y="1962514"/>
            <a:ext cx="3435948" cy="37524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14468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44950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983987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6DCF-F44A-457A-A8B5-3CBFE4935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r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918222"/>
            <a:ext cx="3325363" cy="232214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4044950" y="1905000"/>
            <a:ext cx="5365750" cy="3352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95300" y="1828800"/>
            <a:ext cx="8915400" cy="3886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95300" y="2057401"/>
            <a:ext cx="8915400" cy="326707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6" name="Group 2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7" name="Rounded Rectangle 26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8" name="Rounded Rectangle 27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555" y="1732832"/>
            <a:ext cx="3705000" cy="34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50" y="1723136"/>
            <a:ext cx="4796500" cy="289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1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9135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677155" y="5108268"/>
            <a:ext cx="156845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8958" y="1657350"/>
            <a:ext cx="4540250" cy="4191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650" y="2110266"/>
            <a:ext cx="4210050" cy="340201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6" name="Oval 2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" name="L-Shape 2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9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2" name="Rounded Rectangle 1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3" name="Rounded Rectangle 1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2" name="Group 5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3" name="Oval 5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L-Shape 5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5" name="Group 6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6" name="Oval 61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7" name="L-Shape 62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8" name="Group 3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9" name="Rounded Rectangle 4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35" name="Rounded Rectangle 4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4712" y="206519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0048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94213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38379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544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28580" y="2058004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11740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5590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00071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74423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088403" y="309785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387721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31886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07605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420218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8471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8580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3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6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7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671039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063471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455902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06946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2799378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5191811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7584242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9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84331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523853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769100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3729578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974825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1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4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7" name="Rounded Rectangle 3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8" name="Rounded Rectangle 3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84236" y="30186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449835" y="1219199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2662961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8285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5012462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178056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7387358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5529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284236" y="5410199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449835" y="3610702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2662961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8285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2"/>
          </p:nvPr>
        </p:nvSpPr>
        <p:spPr>
          <a:xfrm>
            <a:off x="5012462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178056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54"/>
          </p:nvPr>
        </p:nvSpPr>
        <p:spPr>
          <a:xfrm>
            <a:off x="7387358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5529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951E-ED9F-4A9A-8FE3-2AC648337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7" name="AutoShape 4"/>
          <p:cNvSpPr>
            <a:spLocks noChangeAspect="1" noChangeArrowheads="1" noTextEdit="1"/>
          </p:cNvSpPr>
          <p:nvPr userDrawn="1"/>
        </p:nvSpPr>
        <p:spPr bwMode="auto">
          <a:xfrm>
            <a:off x="3927475" y="2673350"/>
            <a:ext cx="2049463" cy="1968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18CCF"/>
              </a:solidFill>
              <a:latin typeface="Cantarell"/>
              <a:cs typeface="+mn-cs"/>
            </a:endParaRPr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647053" y="32472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812652" y="1580400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647053" y="56388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812652" y="3963112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82701" y="1676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3182701" y="3962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9306C27-3930-4374-8C77-209A26766DD1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371F93A-0046-43C2-BC37-5DB677C8C2B0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D18CF8E-FD5D-4A85-9603-566A3CFA152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CC1951A-9D97-4439-B375-85AE1BB0E30D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FCC7B3F-01CA-4B80-89E9-AE6F4D2F7322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9C2C3C7-6F4F-4DC6-804D-9A630525D2E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C41FD49-3B2E-40DD-BDDD-8D5FF58C7410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1B0818-7388-411C-9687-D1EC93F38A98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44850F3-0B4A-4B7D-976A-ED9DEDC9B9ED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7DABB-2823-4B6A-A855-A1735BC17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DD2D918-8EEF-4A5A-AFF3-4F446AB09371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5" y="128596"/>
            <a:ext cx="2227131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96"/>
            <a:ext cx="65214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DE1A307-C058-4814-B279-28E5434A416E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459E55B-E693-4185-AB8C-8F5F1CFB6B7B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5" y="1600203"/>
            <a:ext cx="8913681" cy="45243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16/02/2023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E6FAA24-91AC-45BF-B767-62EA25BDCC4A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3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3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48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49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0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1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2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53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54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55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56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57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58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59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0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1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62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63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63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4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5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6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7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8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9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70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1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9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90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91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2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3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4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5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6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7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8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99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100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A5DB907-C378-494D-AB8E-03FA70BE3CA5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101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104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107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108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109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00"/>
              <a:chExt cx="841941" cy="871403"/>
            </a:xfrm>
          </p:grpSpPr>
          <p:sp>
            <p:nvSpPr>
              <p:cNvPr id="42" name="Oval 110"/>
              <p:cNvSpPr/>
              <p:nvPr/>
            </p:nvSpPr>
            <p:spPr>
              <a:xfrm>
                <a:off x="4573215" y="2542987"/>
                <a:ext cx="590715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1"/>
              <p:cNvSpPr/>
              <p:nvPr/>
            </p:nvSpPr>
            <p:spPr>
              <a:xfrm>
                <a:off x="4824437" y="2542987"/>
                <a:ext cx="590719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12"/>
              <p:cNvSpPr/>
              <p:nvPr/>
            </p:nvSpPr>
            <p:spPr>
              <a:xfrm>
                <a:off x="4695432" y="2257400"/>
                <a:ext cx="597507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Group 113"/>
          <p:cNvGrpSpPr>
            <a:grpSpLocks/>
          </p:cNvGrpSpPr>
          <p:nvPr userDrawn="1"/>
        </p:nvGrpSpPr>
        <p:grpSpPr bwMode="auto">
          <a:xfrm rot="-5400000">
            <a:off x="373063" y="2154238"/>
            <a:ext cx="384175" cy="53975"/>
            <a:chOff x="2013527" y="1616364"/>
            <a:chExt cx="576928" cy="101600"/>
          </a:xfrm>
        </p:grpSpPr>
        <p:sp>
          <p:nvSpPr>
            <p:cNvPr id="46" name="Oval 114"/>
            <p:cNvSpPr/>
            <p:nvPr userDrawn="1"/>
          </p:nvSpPr>
          <p:spPr>
            <a:xfrm>
              <a:off x="2034985" y="1616365"/>
              <a:ext cx="102511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5"/>
            <p:cNvSpPr/>
            <p:nvPr userDrawn="1"/>
          </p:nvSpPr>
          <p:spPr>
            <a:xfrm>
              <a:off x="2132727" y="1616364"/>
              <a:ext cx="100128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6"/>
            <p:cNvSpPr/>
            <p:nvPr userDrawn="1"/>
          </p:nvSpPr>
          <p:spPr>
            <a:xfrm>
              <a:off x="2251927" y="1616364"/>
              <a:ext cx="100128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7"/>
            <p:cNvSpPr/>
            <p:nvPr userDrawn="1"/>
          </p:nvSpPr>
          <p:spPr>
            <a:xfrm>
              <a:off x="2371127" y="1616364"/>
              <a:ext cx="100128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0" name="Oval 118"/>
            <p:cNvSpPr/>
            <p:nvPr userDrawn="1"/>
          </p:nvSpPr>
          <p:spPr>
            <a:xfrm>
              <a:off x="2509399" y="1616364"/>
              <a:ext cx="10251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5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6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6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0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1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2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3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4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5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6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7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7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8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8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8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8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8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8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8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8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8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E48A725-A588-4170-B03C-D14A3FA6F37F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8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9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9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9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97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00"/>
              <a:chExt cx="841941" cy="871403"/>
            </a:xfrm>
          </p:grpSpPr>
          <p:sp>
            <p:nvSpPr>
              <p:cNvPr id="42" name="Oval 98"/>
              <p:cNvSpPr/>
              <p:nvPr/>
            </p:nvSpPr>
            <p:spPr>
              <a:xfrm>
                <a:off x="4573215" y="2542987"/>
                <a:ext cx="590715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9"/>
              <p:cNvSpPr/>
              <p:nvPr/>
            </p:nvSpPr>
            <p:spPr>
              <a:xfrm>
                <a:off x="4824437" y="2542987"/>
                <a:ext cx="590719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00"/>
              <p:cNvSpPr/>
              <p:nvPr/>
            </p:nvSpPr>
            <p:spPr>
              <a:xfrm>
                <a:off x="4695432" y="2257400"/>
                <a:ext cx="597507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3DD254-FB35-414E-A3BD-D90BBACBF5FA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0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3" name="TextBox 81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00"/>
              <a:chExt cx="841941" cy="871403"/>
            </a:xfrm>
          </p:grpSpPr>
          <p:sp>
            <p:nvSpPr>
              <p:cNvPr id="35" name="Oval 83"/>
              <p:cNvSpPr/>
              <p:nvPr/>
            </p:nvSpPr>
            <p:spPr>
              <a:xfrm>
                <a:off x="4573215" y="2542987"/>
                <a:ext cx="590715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84"/>
              <p:cNvSpPr/>
              <p:nvPr/>
            </p:nvSpPr>
            <p:spPr>
              <a:xfrm>
                <a:off x="4824437" y="2542987"/>
                <a:ext cx="590719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85"/>
              <p:cNvSpPr/>
              <p:nvPr/>
            </p:nvSpPr>
            <p:spPr>
              <a:xfrm>
                <a:off x="4695432" y="2257400"/>
                <a:ext cx="597507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Group 86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9" name="Oval 87"/>
            <p:cNvSpPr/>
            <p:nvPr userDrawn="1"/>
          </p:nvSpPr>
          <p:spPr>
            <a:xfrm>
              <a:off x="1991982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88"/>
            <p:cNvSpPr/>
            <p:nvPr userDrawn="1"/>
          </p:nvSpPr>
          <p:spPr>
            <a:xfrm>
              <a:off x="2111676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Oval 89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2" name="Oval 90"/>
            <p:cNvSpPr/>
            <p:nvPr userDrawn="1"/>
          </p:nvSpPr>
          <p:spPr>
            <a:xfrm>
              <a:off x="2348671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3" name="Oval 91"/>
            <p:cNvSpPr/>
            <p:nvPr userDrawn="1"/>
          </p:nvSpPr>
          <p:spPr>
            <a:xfrm>
              <a:off x="2468365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7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8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9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3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4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5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6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7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8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9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0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80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8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8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9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9E1B48-5D59-4593-AF4E-4DDA3826AA3D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9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10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10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10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107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00"/>
              <a:chExt cx="841941" cy="871403"/>
            </a:xfrm>
          </p:grpSpPr>
          <p:sp>
            <p:nvSpPr>
              <p:cNvPr id="41" name="Oval 108"/>
              <p:cNvSpPr/>
              <p:nvPr/>
            </p:nvSpPr>
            <p:spPr>
              <a:xfrm>
                <a:off x="4573215" y="2542987"/>
                <a:ext cx="590715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109"/>
              <p:cNvSpPr/>
              <p:nvPr/>
            </p:nvSpPr>
            <p:spPr>
              <a:xfrm>
                <a:off x="4824437" y="2542987"/>
                <a:ext cx="590719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0"/>
              <p:cNvSpPr/>
              <p:nvPr/>
            </p:nvSpPr>
            <p:spPr>
              <a:xfrm>
                <a:off x="4695432" y="2257400"/>
                <a:ext cx="597507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Group 111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45" name="Oval 112"/>
            <p:cNvSpPr/>
            <p:nvPr userDrawn="1"/>
          </p:nvSpPr>
          <p:spPr>
            <a:xfrm>
              <a:off x="1991982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13"/>
            <p:cNvSpPr/>
            <p:nvPr userDrawn="1"/>
          </p:nvSpPr>
          <p:spPr>
            <a:xfrm>
              <a:off x="2111676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4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5"/>
            <p:cNvSpPr/>
            <p:nvPr userDrawn="1"/>
          </p:nvSpPr>
          <p:spPr>
            <a:xfrm>
              <a:off x="2348671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6"/>
            <p:cNvSpPr/>
            <p:nvPr userDrawn="1"/>
          </p:nvSpPr>
          <p:spPr>
            <a:xfrm>
              <a:off x="2468365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12D8-C645-47DC-B52C-EB4996AB2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4FB924-DE11-43EA-8103-C4AE0BAEAFF7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74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89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92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93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94"/>
            <p:cNvGrpSpPr>
              <a:grpSpLocks/>
            </p:cNvGrpSpPr>
            <p:nvPr/>
          </p:nvGrpSpPr>
          <p:grpSpPr bwMode="auto">
            <a:xfrm>
              <a:off x="404977" y="6417948"/>
              <a:ext cx="181985" cy="188360"/>
              <a:chOff x="4573215" y="2257400"/>
              <a:chExt cx="841941" cy="871403"/>
            </a:xfrm>
          </p:grpSpPr>
          <p:sp>
            <p:nvSpPr>
              <p:cNvPr id="41" name="Oval 96"/>
              <p:cNvSpPr/>
              <p:nvPr/>
            </p:nvSpPr>
            <p:spPr>
              <a:xfrm>
                <a:off x="4573215" y="2542987"/>
                <a:ext cx="590715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97"/>
              <p:cNvSpPr/>
              <p:nvPr/>
            </p:nvSpPr>
            <p:spPr>
              <a:xfrm>
                <a:off x="4824437" y="2542987"/>
                <a:ext cx="590719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8"/>
              <p:cNvSpPr/>
              <p:nvPr/>
            </p:nvSpPr>
            <p:spPr>
              <a:xfrm>
                <a:off x="4695432" y="2257400"/>
                <a:ext cx="597507" cy="585816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 rot="-5400000">
            <a:off x="373857" y="1459706"/>
            <a:ext cx="382588" cy="53975"/>
            <a:chOff x="2013527" y="1616364"/>
            <a:chExt cx="576928" cy="101600"/>
          </a:xfrm>
        </p:grpSpPr>
        <p:sp>
          <p:nvSpPr>
            <p:cNvPr id="3" name="Oval 100"/>
            <p:cNvSpPr/>
            <p:nvPr userDrawn="1"/>
          </p:nvSpPr>
          <p:spPr>
            <a:xfrm>
              <a:off x="1991982" y="1616363"/>
              <a:ext cx="100543" cy="1016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" name="Oval 101"/>
            <p:cNvSpPr/>
            <p:nvPr userDrawn="1"/>
          </p:nvSpPr>
          <p:spPr>
            <a:xfrm>
              <a:off x="2111676" y="1616363"/>
              <a:ext cx="100543" cy="1016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" name="Oval 102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6" name="Oval 103"/>
            <p:cNvSpPr/>
            <p:nvPr userDrawn="1"/>
          </p:nvSpPr>
          <p:spPr>
            <a:xfrm>
              <a:off x="2348671" y="1616363"/>
              <a:ext cx="100543" cy="1016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7" name="Oval 104"/>
            <p:cNvSpPr/>
            <p:nvPr userDrawn="1"/>
          </p:nvSpPr>
          <p:spPr>
            <a:xfrm>
              <a:off x="2468365" y="1616363"/>
              <a:ext cx="100543" cy="10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Oval 105"/>
          <p:cNvSpPr/>
          <p:nvPr userDrawn="1"/>
        </p:nvSpPr>
        <p:spPr>
          <a:xfrm>
            <a:off x="1181100" y="1285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06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07"/>
          <p:cNvSpPr/>
          <p:nvPr userDrawn="1"/>
        </p:nvSpPr>
        <p:spPr>
          <a:xfrm>
            <a:off x="2147888" y="944563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08"/>
          <p:cNvSpPr/>
          <p:nvPr userDrawn="1"/>
        </p:nvSpPr>
        <p:spPr>
          <a:xfrm>
            <a:off x="5230813" y="2174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2" name="Oval 109"/>
          <p:cNvSpPr/>
          <p:nvPr userDrawn="1"/>
        </p:nvSpPr>
        <p:spPr>
          <a:xfrm>
            <a:off x="6384925" y="33448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3" name="Oval 110"/>
          <p:cNvSpPr/>
          <p:nvPr userDrawn="1"/>
        </p:nvSpPr>
        <p:spPr>
          <a:xfrm>
            <a:off x="4846638" y="3024188"/>
            <a:ext cx="1001712" cy="12334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4" name="Oval 111"/>
          <p:cNvSpPr/>
          <p:nvPr userDrawn="1"/>
        </p:nvSpPr>
        <p:spPr>
          <a:xfrm>
            <a:off x="7654925" y="-71438"/>
            <a:ext cx="1109663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5" name="Oval 112"/>
          <p:cNvSpPr/>
          <p:nvPr userDrawn="1"/>
        </p:nvSpPr>
        <p:spPr>
          <a:xfrm>
            <a:off x="8326438" y="5127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6" name="Oval 113"/>
          <p:cNvSpPr/>
          <p:nvPr userDrawn="1"/>
        </p:nvSpPr>
        <p:spPr>
          <a:xfrm>
            <a:off x="812800" y="5280025"/>
            <a:ext cx="609600" cy="7508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7" name="Oval 114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8" name="Group 115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9" name="Donut 116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0" name="Donut 117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18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Donut 119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20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1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Oval 122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6" name="Donut 123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4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5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6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Donut 127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1" name="Donut 128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2" name="Donut 129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30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31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132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133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134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8" name="Donut 135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9" name="Donut 136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0" name="Oval 137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Donut 138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2" name="Donut 139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3" name="Donut 140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4" name="Oval 141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5" name="Oval 142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43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7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8332330-4157-417A-AE52-318B950467C6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8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9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1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2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7"/>
          <p:cNvSpPr/>
          <p:nvPr userDrawn="1"/>
        </p:nvSpPr>
        <p:spPr>
          <a:xfrm>
            <a:off x="1746250" y="197802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" name="Oval 138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" name="Oval 139"/>
          <p:cNvSpPr/>
          <p:nvPr userDrawn="1"/>
        </p:nvSpPr>
        <p:spPr>
          <a:xfrm>
            <a:off x="2105025" y="17351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5" name="Oval 140"/>
          <p:cNvSpPr/>
          <p:nvPr userDrawn="1"/>
        </p:nvSpPr>
        <p:spPr>
          <a:xfrm>
            <a:off x="3673475" y="1052513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6" name="Oval 141"/>
          <p:cNvSpPr/>
          <p:nvPr userDrawn="1"/>
        </p:nvSpPr>
        <p:spPr>
          <a:xfrm>
            <a:off x="5035550" y="209391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7" name="Oval 142"/>
          <p:cNvSpPr/>
          <p:nvPr userDrawn="1"/>
        </p:nvSpPr>
        <p:spPr>
          <a:xfrm>
            <a:off x="5230813" y="2066925"/>
            <a:ext cx="1001712" cy="12319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8" name="Oval 143"/>
          <p:cNvSpPr/>
          <p:nvPr userDrawn="1"/>
        </p:nvSpPr>
        <p:spPr>
          <a:xfrm>
            <a:off x="7654925" y="17287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44"/>
          <p:cNvSpPr/>
          <p:nvPr userDrawn="1"/>
        </p:nvSpPr>
        <p:spPr>
          <a:xfrm>
            <a:off x="8039100" y="1216025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45"/>
          <p:cNvSpPr/>
          <p:nvPr userDrawn="1"/>
        </p:nvSpPr>
        <p:spPr>
          <a:xfrm>
            <a:off x="1746250" y="4984750"/>
            <a:ext cx="609600" cy="7493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46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2" name="Group 147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3" name="Donut 148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4" name="Donut 149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50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51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52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53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54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Donut 155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56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Oval 157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3" name="Oval 158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4" name="Donut 159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5" name="Donut 160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61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62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63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64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65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1" name="Oval 166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2" name="Donut 167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68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69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Donut 170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6" name="Donut 171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7" name="Donut 172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8" name="Oval 173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9" name="Oval 174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175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1" name="Oval 176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582AD01-2E72-4276-A72F-514A1B6FCC66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2" name="Group 177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5" name="Group 180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4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3" name="Donut 99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100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101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2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03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04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05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06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07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08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09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10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11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12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13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14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15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116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117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118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19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0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121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22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3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4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5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26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127"/>
          <p:cNvSpPr/>
          <p:nvPr userDrawn="1"/>
        </p:nvSpPr>
        <p:spPr>
          <a:xfrm>
            <a:off x="436563" y="114300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2" name="Oval 128"/>
          <p:cNvSpPr/>
          <p:nvPr userDrawn="1"/>
        </p:nvSpPr>
        <p:spPr>
          <a:xfrm>
            <a:off x="647700" y="1460500"/>
            <a:ext cx="688975" cy="849313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3" name="Oval 129"/>
          <p:cNvSpPr/>
          <p:nvPr userDrawn="1"/>
        </p:nvSpPr>
        <p:spPr>
          <a:xfrm>
            <a:off x="2287588" y="6048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4" name="Oval 130"/>
          <p:cNvSpPr/>
          <p:nvPr userDrawn="1"/>
        </p:nvSpPr>
        <p:spPr>
          <a:xfrm>
            <a:off x="6235700" y="21859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5" name="Oval 131"/>
          <p:cNvSpPr/>
          <p:nvPr userDrawn="1"/>
        </p:nvSpPr>
        <p:spPr>
          <a:xfrm>
            <a:off x="4538663" y="3317875"/>
            <a:ext cx="542925" cy="66675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6" name="Oval 132"/>
          <p:cNvSpPr/>
          <p:nvPr userDrawn="1"/>
        </p:nvSpPr>
        <p:spPr>
          <a:xfrm>
            <a:off x="3795713" y="3076575"/>
            <a:ext cx="1000125" cy="12334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7" name="Oval 133"/>
          <p:cNvSpPr/>
          <p:nvPr userDrawn="1"/>
        </p:nvSpPr>
        <p:spPr>
          <a:xfrm>
            <a:off x="5762625" y="-1174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8" name="Oval 134"/>
          <p:cNvSpPr/>
          <p:nvPr userDrawn="1"/>
        </p:nvSpPr>
        <p:spPr>
          <a:xfrm>
            <a:off x="7123113" y="2451100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9" name="Oval 135"/>
          <p:cNvSpPr/>
          <p:nvPr userDrawn="1"/>
        </p:nvSpPr>
        <p:spPr>
          <a:xfrm>
            <a:off x="1489075" y="5103813"/>
            <a:ext cx="609600" cy="7508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0" name="Oval 136"/>
          <p:cNvSpPr/>
          <p:nvPr userDrawn="1"/>
        </p:nvSpPr>
        <p:spPr>
          <a:xfrm>
            <a:off x="1808163" y="3951288"/>
            <a:ext cx="290512" cy="35877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1" name="Rectangle 13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2" name="Group 138"/>
          <p:cNvGrpSpPr>
            <a:grpSpLocks/>
          </p:cNvGrpSpPr>
          <p:nvPr userDrawn="1"/>
        </p:nvGrpSpPr>
        <p:grpSpPr bwMode="auto">
          <a:xfrm>
            <a:off x="223838" y="6502400"/>
            <a:ext cx="520700" cy="231775"/>
            <a:chOff x="404977" y="6383122"/>
            <a:chExt cx="640453" cy="230832"/>
          </a:xfrm>
        </p:grpSpPr>
        <p:sp>
          <p:nvSpPr>
            <p:cNvPr id="43" name="TextBox 139"/>
            <p:cNvSpPr txBox="1"/>
            <p:nvPr/>
          </p:nvSpPr>
          <p:spPr>
            <a:xfrm>
              <a:off x="512369" y="6383122"/>
              <a:ext cx="53306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b="0" dirty="0">
                  <a:solidFill>
                    <a:prstClr val="white"/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4" name="Group 140"/>
            <p:cNvGrpSpPr>
              <a:grpSpLocks/>
            </p:cNvGrpSpPr>
            <p:nvPr/>
          </p:nvGrpSpPr>
          <p:grpSpPr bwMode="auto">
            <a:xfrm>
              <a:off x="404977" y="6417905"/>
              <a:ext cx="181591" cy="189725"/>
              <a:chOff x="4573243" y="2257297"/>
              <a:chExt cx="840123" cy="877757"/>
            </a:xfrm>
          </p:grpSpPr>
          <p:sp>
            <p:nvSpPr>
              <p:cNvPr id="45" name="Oval 141"/>
              <p:cNvSpPr/>
              <p:nvPr/>
            </p:nvSpPr>
            <p:spPr>
              <a:xfrm>
                <a:off x="4573243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42"/>
              <p:cNvSpPr/>
              <p:nvPr/>
            </p:nvSpPr>
            <p:spPr>
              <a:xfrm>
                <a:off x="4826184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43"/>
              <p:cNvSpPr/>
              <p:nvPr/>
            </p:nvSpPr>
            <p:spPr>
              <a:xfrm>
                <a:off x="4699714" y="2257297"/>
                <a:ext cx="587182" cy="592488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793C93-5887-43DE-AB37-472C21690555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9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2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3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41" grpId="3"/>
      <p:bldP spid="41" grpId="4"/>
      <p:bldP spid="41" grpId="5"/>
      <p:bldP spid="41" grpId="6"/>
      <p:bldP spid="41" grpId="7"/>
      <p:bldP spid="41" grpId="8"/>
      <p:bldP spid="41" grpId="9"/>
      <p:bldP spid="41" grpId="10"/>
      <p:bldP spid="41" grpId="11"/>
      <p:bldP spid="41" grpId="12"/>
      <p:bldP spid="41" grpId="13"/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0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1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2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3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4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5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6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7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8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9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1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2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4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5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6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0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1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4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5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6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7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8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9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70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1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2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4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778EAB-9ADE-4D72-953A-6330A8475C62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7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3" name="Oval 88"/>
            <p:cNvSpPr/>
            <p:nvPr userDrawn="1"/>
          </p:nvSpPr>
          <p:spPr>
            <a:xfrm>
              <a:off x="1991982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4" name="Oval 89"/>
            <p:cNvSpPr/>
            <p:nvPr userDrawn="1"/>
          </p:nvSpPr>
          <p:spPr>
            <a:xfrm>
              <a:off x="2111676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90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91"/>
            <p:cNvSpPr/>
            <p:nvPr userDrawn="1"/>
          </p:nvSpPr>
          <p:spPr>
            <a:xfrm>
              <a:off x="2348671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92"/>
            <p:cNvSpPr/>
            <p:nvPr userDrawn="1"/>
          </p:nvSpPr>
          <p:spPr>
            <a:xfrm>
              <a:off x="2468365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565205"/>
            <a:chExt cx="8733041" cy="6614959"/>
          </a:xfrm>
        </p:grpSpPr>
        <p:sp>
          <p:nvSpPr>
            <p:cNvPr id="3" name="Donut 7"/>
            <p:cNvSpPr/>
            <p:nvPr userDrawn="1"/>
          </p:nvSpPr>
          <p:spPr>
            <a:xfrm rot="6104502">
              <a:off x="10513646" y="3983190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8"/>
            <p:cNvSpPr/>
            <p:nvPr userDrawn="1"/>
          </p:nvSpPr>
          <p:spPr>
            <a:xfrm rot="6104502">
              <a:off x="11635322" y="3032047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9"/>
            <p:cNvSpPr/>
            <p:nvPr userDrawn="1"/>
          </p:nvSpPr>
          <p:spPr>
            <a:xfrm rot="6104502">
              <a:off x="4885367" y="5554446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"/>
            <p:cNvSpPr/>
            <p:nvPr userDrawn="1"/>
          </p:nvSpPr>
          <p:spPr>
            <a:xfrm rot="6104502">
              <a:off x="9889811" y="6128456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1"/>
            <p:cNvSpPr/>
            <p:nvPr userDrawn="1"/>
          </p:nvSpPr>
          <p:spPr>
            <a:xfrm rot="6104502">
              <a:off x="11280363" y="2572656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2"/>
            <p:cNvSpPr/>
            <p:nvPr userDrawn="1"/>
          </p:nvSpPr>
          <p:spPr>
            <a:xfrm rot="6104502">
              <a:off x="11256559" y="3896960"/>
              <a:ext cx="603236" cy="603693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/>
            <p:nvPr userDrawn="1"/>
          </p:nvSpPr>
          <p:spPr>
            <a:xfrm rot="6104502">
              <a:off x="10988603" y="3211474"/>
              <a:ext cx="312730" cy="312592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4"/>
            <p:cNvSpPr/>
            <p:nvPr userDrawn="1"/>
          </p:nvSpPr>
          <p:spPr>
            <a:xfrm rot="20504502">
              <a:off x="8157761" y="4767118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42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5"/>
            <p:cNvSpPr/>
            <p:nvPr userDrawn="1"/>
          </p:nvSpPr>
          <p:spPr>
            <a:xfrm rot="20504502">
              <a:off x="5967663" y="5317968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6"/>
            <p:cNvSpPr/>
            <p:nvPr userDrawn="1"/>
          </p:nvSpPr>
          <p:spPr>
            <a:xfrm rot="20504502">
              <a:off x="7106671" y="5840243"/>
              <a:ext cx="687703" cy="688959"/>
            </a:xfrm>
            <a:prstGeom prst="ellipse">
              <a:avLst/>
            </a:prstGeom>
            <a:solidFill>
              <a:srgbClr val="111319">
                <a:alpha val="39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7"/>
            <p:cNvSpPr/>
            <p:nvPr userDrawn="1"/>
          </p:nvSpPr>
          <p:spPr>
            <a:xfrm rot="20504502">
              <a:off x="8827880" y="4497250"/>
              <a:ext cx="537268" cy="536563"/>
            </a:xfrm>
            <a:prstGeom prst="ellipse">
              <a:avLst/>
            </a:prstGeom>
            <a:solidFill>
              <a:schemeClr val="tx1">
                <a:alpha val="47000"/>
              </a:scheme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8"/>
            <p:cNvSpPr/>
            <p:nvPr userDrawn="1"/>
          </p:nvSpPr>
          <p:spPr>
            <a:xfrm rot="20504502">
              <a:off x="7272735" y="4936977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9"/>
            <p:cNvSpPr/>
            <p:nvPr userDrawn="1"/>
          </p:nvSpPr>
          <p:spPr>
            <a:xfrm rot="20504502">
              <a:off x="9359287" y="5397341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20"/>
            <p:cNvSpPr/>
            <p:nvPr userDrawn="1"/>
          </p:nvSpPr>
          <p:spPr>
            <a:xfrm rot="20504502">
              <a:off x="9482370" y="4459151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21"/>
            <p:cNvSpPr/>
            <p:nvPr userDrawn="1"/>
          </p:nvSpPr>
          <p:spPr>
            <a:xfrm rot="20504502">
              <a:off x="11146923" y="5668797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22"/>
            <p:cNvSpPr/>
            <p:nvPr userDrawn="1"/>
          </p:nvSpPr>
          <p:spPr>
            <a:xfrm rot="20504502">
              <a:off x="7239522" y="4816329"/>
              <a:ext cx="312592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23"/>
            <p:cNvSpPr/>
            <p:nvPr userDrawn="1"/>
          </p:nvSpPr>
          <p:spPr>
            <a:xfrm rot="20504502">
              <a:off x="3943629" y="5930728"/>
              <a:ext cx="603694" cy="603236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24"/>
            <p:cNvSpPr/>
            <p:nvPr userDrawn="1"/>
          </p:nvSpPr>
          <p:spPr>
            <a:xfrm rot="20504502">
              <a:off x="6479532" y="5791032"/>
              <a:ext cx="312592" cy="312731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25"/>
            <p:cNvSpPr/>
            <p:nvPr userDrawn="1"/>
          </p:nvSpPr>
          <p:spPr>
            <a:xfrm rot="20504502">
              <a:off x="9328027" y="4073397"/>
              <a:ext cx="312592" cy="312731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26"/>
            <p:cNvSpPr/>
            <p:nvPr userDrawn="1"/>
          </p:nvSpPr>
          <p:spPr>
            <a:xfrm rot="10604502">
              <a:off x="10422100" y="5327492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61920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27"/>
            <p:cNvSpPr/>
            <p:nvPr userDrawn="1"/>
          </p:nvSpPr>
          <p:spPr>
            <a:xfrm rot="10604502">
              <a:off x="11502497" y="1735064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28"/>
            <p:cNvSpPr/>
            <p:nvPr userDrawn="1"/>
          </p:nvSpPr>
          <p:spPr>
            <a:xfrm rot="10604502">
              <a:off x="11885422" y="1565205"/>
              <a:ext cx="537267" cy="536563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29"/>
            <p:cNvSpPr/>
            <p:nvPr userDrawn="1"/>
          </p:nvSpPr>
          <p:spPr>
            <a:xfrm rot="10604502">
              <a:off x="9875064" y="3336814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rgbClr val="2F3540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30"/>
            <p:cNvSpPr/>
            <p:nvPr userDrawn="1"/>
          </p:nvSpPr>
          <p:spPr>
            <a:xfrm rot="10604502">
              <a:off x="10760090" y="3014559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31"/>
            <p:cNvSpPr/>
            <p:nvPr userDrawn="1"/>
          </p:nvSpPr>
          <p:spPr>
            <a:xfrm rot="10604502">
              <a:off x="4248406" y="6030739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32"/>
            <p:cNvSpPr/>
            <p:nvPr userDrawn="1"/>
          </p:nvSpPr>
          <p:spPr>
            <a:xfrm rot="10604502">
              <a:off x="11516172" y="2855813"/>
              <a:ext cx="312592" cy="312730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33"/>
            <p:cNvSpPr/>
            <p:nvPr userDrawn="1"/>
          </p:nvSpPr>
          <p:spPr>
            <a:xfrm rot="10604502">
              <a:off x="8085474" y="5883104"/>
              <a:ext cx="603694" cy="603236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34"/>
            <p:cNvSpPr/>
            <p:nvPr userDrawn="1"/>
          </p:nvSpPr>
          <p:spPr>
            <a:xfrm rot="10604502">
              <a:off x="4658683" y="5486239"/>
              <a:ext cx="314546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4B786BF-BB40-4AC5-8E17-19C9F42BEE29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D728570-210C-4F24-9300-7A3E0411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4E6CE74-401A-4A9F-B80A-B4540A3AC867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CCE5DD2-9C5A-40CA-9C0E-DF52B1E0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47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473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BCE2E2-2307-45A8-8790-DE9EC0C83B9D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5DB4F4-2370-444B-97C6-D7FE4F9F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07227C7-45A5-4581-AF64-751E120A57B9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CA695EF-8A15-4E5F-AF7A-4A2A293D7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55D3-40DB-4259-BB3E-727E3F43E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B25E6A-55E3-4C56-95FC-42DAE3B44CF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789D363-5E0F-4BB0-9508-2902E2124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BB3E95-50F2-4E39-88C4-5EAAEEF4B67C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066E2AC-249C-4CEA-AEAB-6C6F23008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F06B464-D7F4-4CB7-A2B6-D1B8FDA5E42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57E79C8-42D8-41C4-A75A-BC3E993B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5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D2BB34A-628F-4816-9083-DCDA649ABBF3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848DD1C-FEF3-49CF-B6EE-169C418C1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5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8A8C5C9-D4D3-4065-B5BD-BDEA04E19EA5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5F05747-D00B-4EA4-B27B-843E8F4D2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5DA9529-A6E3-4CAC-A032-C74925D16B85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C2B089E-ECF4-4C31-90EA-99CB77C14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6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2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A0B627B-13D2-4BFB-92B4-A7DDA7021DDE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42AE2C5-CC3C-40E1-9E8F-57769AAC7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D520-BE39-439D-9F8B-59BFFE85F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8194-2CD5-47C9-B0C6-219D14BD8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5603-1A85-46D9-BE46-51F0B66B43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7142E9-8381-4074-B888-1AF05DB25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775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1F38D5AC-7212-4830-889B-F3F111FAC4D9}" type="datetimeFigureOut">
              <a:rPr lang="en-US"/>
              <a:pPr>
                <a:defRPr/>
              </a:pPr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A55B48D9-62AB-47CD-BC22-6C389C6C6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245225"/>
            <a:ext cx="31353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3A1EA989-AB09-4821-8E6B-D6B09A570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FB4D8E3-520D-44E9-9CFD-FC3E4D5D9E1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DC10E95-8C92-466D-95A7-FFDD56F72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estr.gossortrf.ru/" TargetMode="External"/><Relationship Id="rId5" Type="http://schemas.openxmlformats.org/officeDocument/2006/relationships/hyperlink" Target="https://vniizbk.ru/ru/progress/varieties/7-peas" TargetMode="Externa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3"/>
          <p:cNvSpPr>
            <a:spLocks noChangeArrowheads="1"/>
          </p:cNvSpPr>
          <p:nvPr/>
        </p:nvSpPr>
        <p:spPr bwMode="auto">
          <a:xfrm>
            <a:off x="1285875" y="5084763"/>
            <a:ext cx="77612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i="1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i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74754" name="Rectangle 17"/>
          <p:cNvSpPr>
            <a:spLocks noChangeArrowheads="1"/>
          </p:cNvSpPr>
          <p:nvPr/>
        </p:nvSpPr>
        <p:spPr bwMode="gray">
          <a:xfrm flipH="1">
            <a:off x="4448175" y="4814888"/>
            <a:ext cx="51133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 err="1">
                <a:solidFill>
                  <a:srgbClr val="200DAB"/>
                </a:solidFill>
                <a:cs typeface="Arial" charset="0"/>
              </a:rPr>
              <a:t>Шутко</a:t>
            </a:r>
            <a:r>
              <a:rPr lang="ru-RU" sz="1600" dirty="0">
                <a:solidFill>
                  <a:srgbClr val="200DAB"/>
                </a:solidFill>
                <a:cs typeface="Arial" charset="0"/>
              </a:rPr>
              <a:t> Анна Петровна,</a:t>
            </a:r>
          </a:p>
          <a:p>
            <a:r>
              <a:rPr lang="ru-RU" sz="1600" smtClean="0">
                <a:solidFill>
                  <a:srgbClr val="200DAB"/>
                </a:solidFill>
                <a:cs typeface="Arial" charset="0"/>
              </a:rPr>
              <a:t>заведующая кафедрой </a:t>
            </a:r>
            <a:r>
              <a:rPr lang="ru-RU" sz="1600" dirty="0">
                <a:solidFill>
                  <a:srgbClr val="200DAB"/>
                </a:solidFill>
                <a:cs typeface="Arial" charset="0"/>
              </a:rPr>
              <a:t>химии и защиты растений, </a:t>
            </a:r>
          </a:p>
          <a:p>
            <a:r>
              <a:rPr lang="ru-RU" sz="1600" dirty="0">
                <a:solidFill>
                  <a:srgbClr val="200DAB"/>
                </a:solidFill>
                <a:cs typeface="Arial" charset="0"/>
              </a:rPr>
              <a:t>доктор с.-х. наук,  профессор,</a:t>
            </a:r>
          </a:p>
          <a:p>
            <a:r>
              <a:rPr lang="ru-RU" sz="1600" dirty="0">
                <a:solidFill>
                  <a:srgbClr val="200DAB"/>
                </a:solidFill>
                <a:cs typeface="Arial" charset="0"/>
              </a:rPr>
              <a:t>Почетный работник </a:t>
            </a:r>
          </a:p>
          <a:p>
            <a:r>
              <a:rPr lang="ru-RU" sz="1600" dirty="0">
                <a:solidFill>
                  <a:srgbClr val="200DAB"/>
                </a:solidFill>
                <a:cs typeface="Arial" charset="0"/>
              </a:rPr>
              <a:t>агропромышленного комплекса России</a:t>
            </a:r>
          </a:p>
        </p:txBody>
      </p:sp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1208088" y="2781300"/>
            <a:ext cx="7669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БОЛЕЗНИ ЗЕРНОБОБОВЫХ КУЛЬТУР И МНОГОЛЕТНИХ БОБОВЫХ ТРАВ </a:t>
            </a:r>
          </a:p>
        </p:txBody>
      </p:sp>
      <p:sp>
        <p:nvSpPr>
          <p:cNvPr id="74756" name="AutoShape 11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74757" name="AutoShape 13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475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3973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4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5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6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РАМУЛЯРИОЗ ЭСПАРЦЕТА</a:t>
            </a:r>
          </a:p>
        </p:txBody>
      </p:sp>
      <p:sp>
        <p:nvSpPr>
          <p:cNvPr id="83971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560388" y="2206625"/>
            <a:ext cx="89296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/>
              <a:t>	</a:t>
            </a:r>
            <a:r>
              <a:rPr lang="ru-RU" sz="2000"/>
              <a:t>Возбудитель – </a:t>
            </a:r>
            <a:r>
              <a:rPr lang="en-US" sz="2000" i="1"/>
              <a:t>Ramularia onobrichidis</a:t>
            </a:r>
            <a:r>
              <a:rPr lang="en-US" sz="2000"/>
              <a:t> Allesch</a:t>
            </a:r>
            <a:r>
              <a:rPr lang="ru-RU" sz="2000"/>
              <a:t>. </a:t>
            </a:r>
          </a:p>
          <a:p>
            <a:pPr indent="457200"/>
            <a:r>
              <a:rPr lang="ru-RU" sz="2000"/>
              <a:t>	Систематическое положение:  отдел</a:t>
            </a:r>
            <a:r>
              <a:rPr lang="ru-RU" sz="2000" i="1"/>
              <a:t> </a:t>
            </a:r>
            <a:r>
              <a:rPr lang="en-US" sz="2000" i="1"/>
              <a:t>Deuteromycota</a:t>
            </a:r>
            <a:r>
              <a:rPr lang="ru-RU" sz="2000"/>
              <a:t>, класс  </a:t>
            </a:r>
            <a:r>
              <a:rPr lang="en-US" sz="2000" i="1"/>
              <a:t>Hyphomycetes</a:t>
            </a:r>
            <a:r>
              <a:rPr lang="ru-RU" sz="2000"/>
              <a:t>, порядок </a:t>
            </a:r>
            <a:r>
              <a:rPr lang="en-US" sz="2000" i="1"/>
              <a:t>Hyphomycetales</a:t>
            </a:r>
            <a:r>
              <a:rPr lang="ru-RU" sz="2000"/>
              <a:t>, семейство </a:t>
            </a:r>
            <a:r>
              <a:rPr lang="en-US" sz="2000" i="1"/>
              <a:t>Moniliaceae</a:t>
            </a:r>
            <a:r>
              <a:rPr lang="ru-RU" sz="2000" i="1"/>
              <a:t>.</a:t>
            </a:r>
            <a:endParaRPr lang="ru-RU" sz="2000"/>
          </a:p>
          <a:p>
            <a:pPr indent="457200"/>
            <a:endParaRPr lang="ru-RU" sz="2000"/>
          </a:p>
          <a:p>
            <a:pPr indent="457200"/>
            <a:r>
              <a:rPr lang="ru-RU" sz="2000"/>
              <a:t>	Рамуляриоз проявляется с обеих сторон листьев в виде довольно крупных угловатых темно-бурых пятен с буро-красной каймой, а изредка и без нее. Через некоторое время на пятнах появляется густой беловатый или бледно – розовый налет. Пораженные листья преждевременно отмирают и опадают.</a:t>
            </a:r>
          </a:p>
          <a:p>
            <a:pPr indent="457200"/>
            <a:r>
              <a:rPr lang="ru-RU" sz="2000"/>
              <a:t>	На пораженных листьях в местах пятен осенью формируются черные стромы (плотные сплетения гиф грибницы), которые зимуют на остатках пораженных растений. Весной на стромах появляются конидиеносцы с конидиями, которые и заражают посевы эспарцета.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5022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23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24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25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4994" name="Прямоугольник 1"/>
          <p:cNvSpPr>
            <a:spLocks noChangeArrowheads="1"/>
          </p:cNvSpPr>
          <p:nvPr/>
        </p:nvSpPr>
        <p:spPr bwMode="auto">
          <a:xfrm>
            <a:off x="1568450" y="1844675"/>
            <a:ext cx="698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ЗАДАНИЕ 1: Проведите сравнительный анализ диагностических признаков настоящей мучнистой и ложной мучнистой росы гороха, заполните таблицу. </a:t>
            </a:r>
          </a:p>
        </p:txBody>
      </p:sp>
      <p:sp>
        <p:nvSpPr>
          <p:cNvPr id="84995" name="Rectangle 84"/>
          <p:cNvSpPr>
            <a:spLocks noChangeArrowheads="1"/>
          </p:cNvSpPr>
          <p:nvPr/>
        </p:nvSpPr>
        <p:spPr bwMode="auto">
          <a:xfrm>
            <a:off x="8266113" y="62372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graphicFrame>
        <p:nvGraphicFramePr>
          <p:cNvPr id="93311" name="Group 127"/>
          <p:cNvGraphicFramePr>
            <a:graphicFrameLocks noGrp="1"/>
          </p:cNvGraphicFramePr>
          <p:nvPr/>
        </p:nvGraphicFramePr>
        <p:xfrm>
          <a:off x="1136650" y="2997200"/>
          <a:ext cx="7632700" cy="2651125"/>
        </p:xfrm>
        <a:graphic>
          <a:graphicData uri="http://schemas.openxmlformats.org/drawingml/2006/table">
            <a:tbl>
              <a:tblPr/>
              <a:tblGrid>
                <a:gridCol w="2544763"/>
                <a:gridCol w="2543175"/>
                <a:gridCol w="25447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Признак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Мучнистая роса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Ложная мучнистая роса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Возбудитель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Систематическое положение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(отдел, класс, порядок, семейство)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Диагностические признаки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Источники инфекции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6040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41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42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43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704850" y="1412875"/>
            <a:ext cx="84978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ЗАДАНИЕ 2: Используя информационные ресурсы  официального сайта ФГБНУ «Национальный центр зернобобовых и крупяных культур» (</a:t>
            </a:r>
            <a:r>
              <a:rPr lang="ru-RU" sz="1600">
                <a:hlinkClick r:id="rId5"/>
              </a:rPr>
              <a:t>https://vniizbk.ru/ru/progress/varieties/7-peas</a:t>
            </a:r>
            <a:r>
              <a:rPr lang="ru-RU" sz="1600"/>
              <a:t>) и Государственного реестра селекционных достижений, допущенных к использованию на территории Российской Федерации (</a:t>
            </a:r>
            <a:r>
              <a:rPr lang="ru-RU" sz="1600">
                <a:hlinkClick r:id="rId6"/>
              </a:rPr>
              <a:t>https://reestr.gossortrf.ru/</a:t>
            </a:r>
            <a:r>
              <a:rPr lang="ru-RU" sz="1600"/>
              <a:t>), опишите иммунологические характеристики 10 сортов гороха орловской селекции в отношении болезней, заполните таблицу</a:t>
            </a:r>
            <a:endParaRPr lang="ru-RU"/>
          </a:p>
        </p:txBody>
      </p:sp>
      <p:sp>
        <p:nvSpPr>
          <p:cNvPr id="86019" name="Rectangle 175"/>
          <p:cNvSpPr>
            <a:spLocks noChangeArrowheads="1"/>
          </p:cNvSpPr>
          <p:nvPr/>
        </p:nvSpPr>
        <p:spPr bwMode="auto">
          <a:xfrm>
            <a:off x="8408988" y="6308725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graphicFrame>
        <p:nvGraphicFramePr>
          <p:cNvPr id="94301" name="Group 93"/>
          <p:cNvGraphicFramePr>
            <a:graphicFrameLocks noGrp="1"/>
          </p:cNvGraphicFramePr>
          <p:nvPr/>
        </p:nvGraphicFramePr>
        <p:xfrm>
          <a:off x="560388" y="3573463"/>
          <a:ext cx="8569325" cy="1554162"/>
        </p:xfrm>
        <a:graphic>
          <a:graphicData uri="http://schemas.openxmlformats.org/drawingml/2006/table">
            <a:tbl>
              <a:tblPr/>
              <a:tblGrid>
                <a:gridCol w="1714500"/>
                <a:gridCol w="1712912"/>
                <a:gridCol w="1714500"/>
                <a:gridCol w="1712913"/>
                <a:gridCol w="17145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Сорт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Аскохитоз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Корневая гниль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Антракноз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Регион допуска и год включения в реестр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7064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5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6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67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7042" name="Прямоугольник 1"/>
          <p:cNvSpPr>
            <a:spLocks noChangeArrowheads="1"/>
          </p:cNvSpPr>
          <p:nvPr/>
        </p:nvSpPr>
        <p:spPr bwMode="auto">
          <a:xfrm>
            <a:off x="776288" y="1484313"/>
            <a:ext cx="835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ЗАДАНИЕ 3: Используя Государственный каталог пестицидов и агрохимикатов… выберите и опишите три фунгицида для опрыскивания посевов зернобобовых культур против болезней, заполните таблицу</a:t>
            </a:r>
            <a:endParaRPr lang="ru-RU"/>
          </a:p>
        </p:txBody>
      </p:sp>
      <p:sp>
        <p:nvSpPr>
          <p:cNvPr id="87043" name="Rectangle 219"/>
          <p:cNvSpPr>
            <a:spLocks noChangeArrowheads="1"/>
          </p:cNvSpPr>
          <p:nvPr/>
        </p:nvSpPr>
        <p:spPr bwMode="auto">
          <a:xfrm>
            <a:off x="8337550" y="6165850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graphicFrame>
        <p:nvGraphicFramePr>
          <p:cNvPr id="95324" name="Group 92"/>
          <p:cNvGraphicFramePr>
            <a:graphicFrameLocks noGrp="1"/>
          </p:cNvGraphicFramePr>
          <p:nvPr/>
        </p:nvGraphicFramePr>
        <p:xfrm>
          <a:off x="920750" y="2852738"/>
          <a:ext cx="8281988" cy="2736850"/>
        </p:xfrm>
        <a:graphic>
          <a:graphicData uri="http://schemas.openxmlformats.org/drawingml/2006/table">
            <a:tbl>
              <a:tblPr/>
              <a:tblGrid>
                <a:gridCol w="1655763"/>
                <a:gridCol w="1657350"/>
                <a:gridCol w="1655762"/>
                <a:gridCol w="1657350"/>
                <a:gridCol w="1655763"/>
              </a:tblGrid>
              <a:tr h="176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Название фунгицида, препаративная форма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Действующие вещества, содержание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Культура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Вредный объект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Норма применения, л(кг)/т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8088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89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0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91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1568450" y="1484313"/>
            <a:ext cx="698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ЗАДАНИЕ 4: Систематизируйте возбудителей пятнистостей люцерны и эспарцета по диагностическим признакам и систематическому положению, заполните таблицу. </a:t>
            </a:r>
          </a:p>
        </p:txBody>
      </p:sp>
      <p:sp>
        <p:nvSpPr>
          <p:cNvPr id="88067" name="Rectangle 113"/>
          <p:cNvSpPr>
            <a:spLocks noChangeArrowheads="1"/>
          </p:cNvSpPr>
          <p:nvPr/>
        </p:nvSpPr>
        <p:spPr bwMode="auto">
          <a:xfrm>
            <a:off x="8048625" y="60213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graphicFrame>
        <p:nvGraphicFramePr>
          <p:cNvPr id="96350" name="Group 94"/>
          <p:cNvGraphicFramePr>
            <a:graphicFrameLocks noGrp="1"/>
          </p:cNvGraphicFramePr>
          <p:nvPr/>
        </p:nvGraphicFramePr>
        <p:xfrm>
          <a:off x="992188" y="2593975"/>
          <a:ext cx="8208962" cy="1828800"/>
        </p:xfrm>
        <a:graphic>
          <a:graphicData uri="http://schemas.openxmlformats.org/drawingml/2006/table">
            <a:tbl>
              <a:tblPr/>
              <a:tblGrid>
                <a:gridCol w="1576387"/>
                <a:gridCol w="1620838"/>
                <a:gridCol w="1454150"/>
                <a:gridCol w="1958975"/>
                <a:gridCol w="15986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Название болезни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Возбудитель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Диагностические признаки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Систематическое положение (отдел, класс, порядок, семейство)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Источники инфекции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5781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2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3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4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КОРНЕВАЯ ГНИЛЬ</a:t>
            </a:r>
          </a:p>
        </p:txBody>
      </p:sp>
      <p:sp>
        <p:nvSpPr>
          <p:cNvPr id="75779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560388" y="1849438"/>
            <a:ext cx="89296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>
                <a:cs typeface="Arial" charset="0"/>
              </a:rPr>
              <a:t>	 Корневая гниль зернобобовых культур и многолетних бобовых трав – заболевание корневой системы, корневой шейки и нижней части стеблей растений. </a:t>
            </a:r>
          </a:p>
          <a:p>
            <a:pPr indent="457200"/>
            <a:r>
              <a:rPr lang="ru-RU" sz="1800">
                <a:cs typeface="Arial" charset="0"/>
              </a:rPr>
              <a:t>	Болезнь может проявляться на растениях на протяжении всей вегетации: в фазе всходов в виде поражения зародышевых корней и проростков семян (загнивание), что обусловливает гибель всходов еще до выхода на поверхность почвы, в период вегетации в виде поражения корневой и прикорневой части стебля вегетирующих растений. Одним из признаков поражения является изменение окраски основного корня, основания стебля и молодых боковых корешков, которые становятся светло-коричневыми или темно-бурыми. Возбудитель болезни может вызывать загнивание коры корней или загнивание поверхностных тканей и сосудистой системы корня.</a:t>
            </a:r>
          </a:p>
          <a:p>
            <a:pPr indent="457200"/>
            <a:r>
              <a:rPr lang="ru-RU" sz="1800">
                <a:cs typeface="Arial" charset="0"/>
              </a:rPr>
              <a:t>	В зависимости от возбудителя различают следующие типы гнили на зерновых бобовых культурах: афаномицетная, фузариозная, ризоктониозная, питиевая и прикорневая аскохитозная; на многолетних бобовых травах – в основном фузариозная.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6805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6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7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8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ФУЗАРИОЗНОЕ УВЯДАНИЕ</a:t>
            </a:r>
          </a:p>
        </p:txBody>
      </p:sp>
      <p:sp>
        <p:nvSpPr>
          <p:cNvPr id="76803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560388" y="2508250"/>
            <a:ext cx="89296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>
                <a:cs typeface="Arial" charset="0"/>
              </a:rPr>
              <a:t>	 </a:t>
            </a:r>
            <a:r>
              <a:rPr lang="ru-RU" sz="2000">
                <a:cs typeface="Arial" charset="0"/>
              </a:rPr>
              <a:t>Возбудитель - гриб </a:t>
            </a:r>
            <a:r>
              <a:rPr lang="en-US" sz="2000" i="1">
                <a:cs typeface="Arial" charset="0"/>
              </a:rPr>
              <a:t>Fusarium oxysporum</a:t>
            </a:r>
            <a:r>
              <a:rPr lang="en-US" sz="2000">
                <a:cs typeface="Arial" charset="0"/>
              </a:rPr>
              <a:t> Schl</a:t>
            </a:r>
            <a:r>
              <a:rPr lang="ru-RU" sz="2000">
                <a:cs typeface="Arial" charset="0"/>
              </a:rPr>
              <a:t>. </a:t>
            </a:r>
          </a:p>
          <a:p>
            <a:pPr indent="457200"/>
            <a:r>
              <a:rPr lang="ru-RU" sz="2000">
                <a:cs typeface="Arial" charset="0"/>
              </a:rPr>
              <a:t>	Систематическое положение:  отдел </a:t>
            </a:r>
            <a:r>
              <a:rPr lang="ru-RU" sz="2000" i="1">
                <a:cs typeface="Arial" charset="0"/>
              </a:rPr>
              <a:t>Deuteromycota</a:t>
            </a:r>
            <a:r>
              <a:rPr lang="ru-RU" sz="2000">
                <a:cs typeface="Arial" charset="0"/>
              </a:rPr>
              <a:t>, класс  </a:t>
            </a:r>
            <a:r>
              <a:rPr lang="ru-RU" sz="2000" i="1">
                <a:cs typeface="Arial" charset="0"/>
              </a:rPr>
              <a:t>Hyphomycetes</a:t>
            </a:r>
            <a:r>
              <a:rPr lang="ru-RU" sz="2000">
                <a:cs typeface="Arial" charset="0"/>
              </a:rPr>
              <a:t>, порядок  </a:t>
            </a:r>
            <a:r>
              <a:rPr lang="ru-RU" sz="2000" i="1">
                <a:cs typeface="Arial" charset="0"/>
              </a:rPr>
              <a:t>Hyphomycetales</a:t>
            </a:r>
            <a:r>
              <a:rPr lang="ru-RU" sz="2000">
                <a:cs typeface="Arial" charset="0"/>
              </a:rPr>
              <a:t>, семейство </a:t>
            </a:r>
            <a:r>
              <a:rPr lang="ru-RU" sz="2000" i="1">
                <a:cs typeface="Arial" charset="0"/>
              </a:rPr>
              <a:t>Tuberculariaceae.</a:t>
            </a:r>
          </a:p>
          <a:p>
            <a:pPr indent="457200"/>
            <a:endParaRPr lang="ru-RU" sz="2000">
              <a:cs typeface="Arial" charset="0"/>
            </a:endParaRPr>
          </a:p>
          <a:p>
            <a:pPr indent="457200"/>
            <a:r>
              <a:rPr lang="ru-RU" sz="2000">
                <a:cs typeface="Arial" charset="0"/>
              </a:rPr>
              <a:t>	Гриб поражает сосудисто-проводящую систему, вследствие чего нарушается процесс поступления воды в растение, листья приобретают хлоротичную окраску, засыхают, растение увядает. На поперечном срезе нижней части стебля, корневой шейки и корней обнаруживается побурение центрального цилиндра. </a:t>
            </a:r>
          </a:p>
          <a:p>
            <a:pPr indent="457200"/>
            <a:r>
              <a:rPr lang="ru-RU" sz="2000">
                <a:cs typeface="Arial" charset="0"/>
              </a:rPr>
              <a:t>Фузариозное увядание может проявляться в виде молниеносной и медленной форм. Усиливается при недостатке влаги в почве.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782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МУЧНИСТАЯ РОСА</a:t>
            </a:r>
          </a:p>
        </p:txBody>
      </p:sp>
      <p:sp>
        <p:nvSpPr>
          <p:cNvPr id="77827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560388" y="2051050"/>
            <a:ext cx="89296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000">
                <a:cs typeface="Arial" charset="0"/>
              </a:rPr>
              <a:t>	Возбудители болезни - сумчатый гриб гриб </a:t>
            </a:r>
            <a:r>
              <a:rPr lang="en-US" sz="2000" i="1">
                <a:cs typeface="Arial" charset="0"/>
              </a:rPr>
              <a:t>Erysiphe communis</a:t>
            </a:r>
            <a:r>
              <a:rPr lang="en-US" sz="2000">
                <a:cs typeface="Arial" charset="0"/>
              </a:rPr>
              <a:t> Grev</a:t>
            </a:r>
            <a:r>
              <a:rPr lang="ru-RU" sz="2000">
                <a:cs typeface="Arial" charset="0"/>
              </a:rPr>
              <a:t>. и родственные ему виды, имеют  специализированные формы, приуроченные к определенным видам растений. </a:t>
            </a:r>
          </a:p>
          <a:p>
            <a:pPr indent="457200"/>
            <a:r>
              <a:rPr lang="ru-RU" sz="2000">
                <a:cs typeface="Arial" charset="0"/>
              </a:rPr>
              <a:t>	Систематическое положение:  отдел </a:t>
            </a:r>
            <a:r>
              <a:rPr lang="ru-RU" sz="2000" i="1">
                <a:cs typeface="Arial" charset="0"/>
              </a:rPr>
              <a:t>Ascomycota</a:t>
            </a:r>
            <a:r>
              <a:rPr lang="ru-RU" sz="2000">
                <a:cs typeface="Arial" charset="0"/>
              </a:rPr>
              <a:t>, класс </a:t>
            </a:r>
            <a:r>
              <a:rPr lang="ru-RU" sz="2000" i="1">
                <a:cs typeface="Arial" charset="0"/>
              </a:rPr>
              <a:t>Euascomycetes</a:t>
            </a:r>
            <a:r>
              <a:rPr lang="ru-RU" sz="2000">
                <a:cs typeface="Arial" charset="0"/>
              </a:rPr>
              <a:t>,  группа порядков </a:t>
            </a:r>
            <a:r>
              <a:rPr lang="ru-RU" sz="2000" i="1">
                <a:cs typeface="Arial" charset="0"/>
              </a:rPr>
              <a:t>Cleistomycetes</a:t>
            </a:r>
            <a:r>
              <a:rPr lang="ru-RU" sz="2000">
                <a:cs typeface="Arial" charset="0"/>
              </a:rPr>
              <a:t>, порядок </a:t>
            </a:r>
            <a:r>
              <a:rPr lang="ru-RU" sz="2000" i="1">
                <a:cs typeface="Arial" charset="0"/>
              </a:rPr>
              <a:t>Erysiphales</a:t>
            </a:r>
            <a:r>
              <a:rPr lang="ru-RU" sz="2000">
                <a:cs typeface="Arial" charset="0"/>
              </a:rPr>
              <a:t>,  семейство </a:t>
            </a:r>
            <a:r>
              <a:rPr lang="ru-RU" sz="2000" i="1">
                <a:cs typeface="Arial" charset="0"/>
              </a:rPr>
              <a:t>Erysiphaceae.</a:t>
            </a:r>
            <a:endParaRPr lang="ru-RU" sz="2000">
              <a:cs typeface="Arial" charset="0"/>
            </a:endParaRPr>
          </a:p>
          <a:p>
            <a:pPr indent="457200"/>
            <a:r>
              <a:rPr lang="ru-RU" sz="2000">
                <a:cs typeface="Arial" charset="0"/>
              </a:rPr>
              <a:t>	</a:t>
            </a:r>
          </a:p>
          <a:p>
            <a:pPr indent="457200"/>
            <a:r>
              <a:rPr lang="ru-RU" sz="2000">
                <a:cs typeface="Arial" charset="0"/>
              </a:rPr>
              <a:t>	Патоген развивает поверхностную грибницу, на которой формируется конидиальная стадия. Позже на налете появляются плодовые тела темно-коричневого цвета – клейстотеции. </a:t>
            </a:r>
          </a:p>
          <a:p>
            <a:pPr indent="457200"/>
            <a:r>
              <a:rPr lang="ru-RU" sz="2000">
                <a:cs typeface="Arial" charset="0"/>
              </a:rPr>
              <a:t>	Развитию мучнистой росы способствует жаркая и сухая погода. Источником инфекции  являются растительные остатки, на которых зимуют клейстотеции, а также мицелий  в многолетних бобовых травах.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8853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4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5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ЛОЖНАЯ МУЧНИСТАЯ РОСА ГОРОХА</a:t>
            </a:r>
          </a:p>
        </p:txBody>
      </p:sp>
      <p:sp>
        <p:nvSpPr>
          <p:cNvPr id="78851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560388" y="2325688"/>
            <a:ext cx="89296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000">
                <a:cs typeface="Arial" charset="0"/>
              </a:rPr>
              <a:t>	</a:t>
            </a:r>
            <a:r>
              <a:rPr lang="ru-RU" sz="2000"/>
              <a:t>Возбудитель – гриб </a:t>
            </a:r>
            <a:r>
              <a:rPr lang="en-US" sz="2000" i="1"/>
              <a:t>Peronospora pisi</a:t>
            </a:r>
            <a:r>
              <a:rPr lang="en-US" sz="2000"/>
              <a:t> Syd</a:t>
            </a:r>
            <a:r>
              <a:rPr lang="ru-RU" sz="2000"/>
              <a:t>. </a:t>
            </a:r>
          </a:p>
          <a:p>
            <a:pPr indent="457200"/>
            <a:r>
              <a:rPr lang="ru-RU" sz="2000"/>
              <a:t>	Систематическое положение:  отдел </a:t>
            </a:r>
            <a:r>
              <a:rPr lang="ru-RU" sz="2000" i="1"/>
              <a:t>Oomycota</a:t>
            </a:r>
            <a:r>
              <a:rPr lang="ru-RU" sz="2000"/>
              <a:t>, класс </a:t>
            </a:r>
            <a:r>
              <a:rPr lang="ru-RU" sz="2000" i="1"/>
              <a:t>Oomycetes</a:t>
            </a:r>
            <a:r>
              <a:rPr lang="ru-RU" sz="2000"/>
              <a:t>, порядок </a:t>
            </a:r>
            <a:r>
              <a:rPr lang="ru-RU" sz="2000" i="1"/>
              <a:t>Peronosporales</a:t>
            </a:r>
            <a:r>
              <a:rPr lang="ru-RU" sz="2000"/>
              <a:t>,  семейство </a:t>
            </a:r>
            <a:r>
              <a:rPr lang="ru-RU" sz="2000" i="1"/>
              <a:t>Peronosporaceae.</a:t>
            </a:r>
            <a:endParaRPr lang="ru-RU" sz="2000"/>
          </a:p>
          <a:p>
            <a:pPr indent="457200"/>
            <a:endParaRPr lang="ru-RU" sz="2000"/>
          </a:p>
          <a:p>
            <a:pPr indent="457200"/>
            <a:r>
              <a:rPr lang="ru-RU" sz="2000"/>
              <a:t>	Поражаются все надземные органы растения, но особенно сильно листья. На верхней стороне листьев появляются округлые бледно-зеленые, беловатые или желтоватые пятна с нерезкими очертаниями. С нижней стороны листьев, в местах, где расположены пятна, во влажную погоду образуется серо-фиолетовый паутинистый налет. Позже пятна буреют и литья отмирают. В период созревания бобов на их внутренней стенке развивается пленка кремового или фиолетового цвета.  </a:t>
            </a:r>
          </a:p>
          <a:p>
            <a:pPr indent="457200"/>
            <a:r>
              <a:rPr lang="ru-RU" sz="2000"/>
              <a:t>	Основной источник инфекции – растительные остатки.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79877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8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9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0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АСКОХИТОЗ ГОРОХА</a:t>
            </a:r>
          </a:p>
        </p:txBody>
      </p:sp>
      <p:sp>
        <p:nvSpPr>
          <p:cNvPr id="79875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560388" y="2125663"/>
            <a:ext cx="89296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/>
              <a:t>	Возбудители – грибы </a:t>
            </a:r>
            <a:r>
              <a:rPr lang="en-US" sz="1800" i="1"/>
              <a:t>Ascochyta pisi</a:t>
            </a:r>
            <a:r>
              <a:rPr lang="en-US" sz="1800"/>
              <a:t> Lib</a:t>
            </a:r>
            <a:r>
              <a:rPr lang="ru-RU" sz="1800"/>
              <a:t>., </a:t>
            </a:r>
            <a:r>
              <a:rPr lang="en-US" sz="1800" i="1"/>
              <a:t>A</a:t>
            </a:r>
            <a:r>
              <a:rPr lang="ru-RU" sz="1800" i="1"/>
              <a:t>. </a:t>
            </a:r>
            <a:r>
              <a:rPr lang="en-US" sz="1800" i="1"/>
              <a:t>pinodes</a:t>
            </a:r>
            <a:r>
              <a:rPr lang="en-US" sz="1800"/>
              <a:t> Jou</a:t>
            </a:r>
            <a:r>
              <a:rPr lang="ru-RU" sz="1800"/>
              <a:t>., </a:t>
            </a:r>
            <a:r>
              <a:rPr lang="en-US" sz="1800" i="1"/>
              <a:t>A</a:t>
            </a:r>
            <a:r>
              <a:rPr lang="ru-RU" sz="1800" i="1"/>
              <a:t>. </a:t>
            </a:r>
            <a:r>
              <a:rPr lang="en-US" sz="1800" i="1"/>
              <a:t>pisicola</a:t>
            </a:r>
            <a:r>
              <a:rPr lang="en-US" sz="1800"/>
              <a:t> Sacc</a:t>
            </a:r>
            <a:r>
              <a:rPr lang="ru-RU" sz="1800"/>
              <a:t>. </a:t>
            </a:r>
          </a:p>
          <a:p>
            <a:pPr indent="457200"/>
            <a:r>
              <a:rPr lang="ru-RU" sz="1800"/>
              <a:t>	Систематическое положение:  отдел </a:t>
            </a:r>
            <a:r>
              <a:rPr lang="ru-RU" sz="1800" i="1"/>
              <a:t>Deuteromycota</a:t>
            </a:r>
            <a:r>
              <a:rPr lang="ru-RU" sz="1800"/>
              <a:t>, класс  </a:t>
            </a:r>
            <a:r>
              <a:rPr lang="ru-RU" sz="1800" i="1"/>
              <a:t>Coelomycetes</a:t>
            </a:r>
            <a:r>
              <a:rPr lang="ru-RU" sz="1800"/>
              <a:t>.  семейство </a:t>
            </a:r>
            <a:r>
              <a:rPr lang="ru-RU" sz="1800" i="1"/>
              <a:t>Sphaeropsidaceae.</a:t>
            </a:r>
            <a:endParaRPr lang="ru-RU" sz="1800"/>
          </a:p>
          <a:p>
            <a:pPr indent="457200"/>
            <a:r>
              <a:rPr lang="ru-RU" sz="1800"/>
              <a:t>	В зависимости от вида патогена различают 3 типа аскохитоза – бледный, темный, сливающийся. При бледном аскохитозе на листьях, стеблях, бобах появляются желто-бурые пятна с темным ободком. В центре пятен закладываются пикниды в виде черных точек. Листья засыхают и могут опадать. Поверхность пораженных семян становится морщинистой, покрывается светло–желтыми пятнами. </a:t>
            </a:r>
          </a:p>
          <a:p>
            <a:pPr indent="457200"/>
            <a:r>
              <a:rPr lang="ru-RU" sz="1800"/>
              <a:t>	При темном аскохитозе пятна в середине почти черные, вдавленные, неправильной формы, стебли надламываются. Вторичная инфекция осуществляется пикноспорами. За лето грибы дают несколько генераций спор. </a:t>
            </a:r>
          </a:p>
          <a:p>
            <a:pPr indent="457200"/>
            <a:r>
              <a:rPr lang="ru-RU" sz="1800"/>
              <a:t>	Развитию аскохитоза способствуют высокая влажность и оптимальная температура 20-25°С. </a:t>
            </a:r>
          </a:p>
          <a:p>
            <a:pPr indent="457200"/>
            <a:r>
              <a:rPr lang="ru-RU" sz="1800"/>
              <a:t>	Источником инфекции служат растительные остатки и семена.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0901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2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3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4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РЖАВЧИНА</a:t>
            </a:r>
          </a:p>
        </p:txBody>
      </p:sp>
      <p:sp>
        <p:nvSpPr>
          <p:cNvPr id="80899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560388" y="1852613"/>
            <a:ext cx="89296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/>
              <a:t>	Вызывается узко специализированными грибами рода </a:t>
            </a:r>
            <a:r>
              <a:rPr lang="en-US" sz="1800" i="1"/>
              <a:t>Uromyces</a:t>
            </a:r>
            <a:r>
              <a:rPr lang="ru-RU" sz="1800"/>
              <a:t>. На фасоли, кормовых бобах, люпине, вике, чечевице, нуте, клевере  паразитируют однохозяйные ржавчинные грибы.</a:t>
            </a:r>
          </a:p>
          <a:p>
            <a:pPr indent="457200"/>
            <a:r>
              <a:rPr lang="ru-RU" sz="1800"/>
              <a:t>	Систематическое положение:  отдел </a:t>
            </a:r>
            <a:r>
              <a:rPr lang="ru-RU" sz="1800" i="1"/>
              <a:t>Basidiomycota</a:t>
            </a:r>
            <a:r>
              <a:rPr lang="ru-RU" sz="1800"/>
              <a:t>, класс  </a:t>
            </a:r>
            <a:r>
              <a:rPr lang="ru-RU" sz="1800" i="1"/>
              <a:t>Teliomycetes</a:t>
            </a:r>
            <a:r>
              <a:rPr lang="ru-RU" sz="1800"/>
              <a:t>, порядок  </a:t>
            </a:r>
            <a:r>
              <a:rPr lang="ru-RU" sz="1800" i="1"/>
              <a:t>Uredinales</a:t>
            </a:r>
            <a:r>
              <a:rPr lang="ru-RU" sz="1800"/>
              <a:t>, семейство  </a:t>
            </a:r>
            <a:r>
              <a:rPr lang="ru-RU" sz="1800" i="1"/>
              <a:t>Pucciniaceae.</a:t>
            </a:r>
            <a:endParaRPr lang="ru-RU" sz="1800"/>
          </a:p>
          <a:p>
            <a:pPr indent="457200"/>
            <a:endParaRPr lang="ru-RU" sz="1800"/>
          </a:p>
          <a:p>
            <a:pPr indent="457200"/>
            <a:r>
              <a:rPr lang="ru-RU" sz="1800"/>
              <a:t>	У возбудителей ржавчины, поражающих горох, чину, люцерну имеются промежуточные хозяева – различные виды молочая, на которых образуется эцидиальная стадия гриба. Возбудитель ржавчины эспарцета имеет сокращенный цикл развития, состоящий из нескольких поколений урединиоспор. </a:t>
            </a:r>
          </a:p>
          <a:p>
            <a:pPr indent="457200"/>
            <a:r>
              <a:rPr lang="ru-RU" sz="1800"/>
              <a:t>	Пораженные листья слабо развиваются, быстро усыхают и опадают. Стебли малопродуктивны. </a:t>
            </a:r>
          </a:p>
          <a:p>
            <a:pPr indent="457200"/>
            <a:r>
              <a:rPr lang="ru-RU" sz="1800"/>
              <a:t>	У возбудителей ржавчины гороха, чины, люцерны зимуют телиоспоры на послеуборочных остатках в поле и мицелий в корневищах молочая. У однохозяйных ржавчинных грибов - телиоспоры на растительных остатках. 	Возбудитель ржавчины эспарцета зимует на пораженных растениях в виде урединиогрибницы, а иногда и урединиоспор.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1925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26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27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БУРАЯ ПЯТНИСТОСТЬ ЛЮЦЕРНЫ</a:t>
            </a:r>
          </a:p>
        </p:txBody>
      </p:sp>
      <p:sp>
        <p:nvSpPr>
          <p:cNvPr id="81923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560388" y="1901825"/>
            <a:ext cx="89296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/>
              <a:t>	</a:t>
            </a:r>
            <a:r>
              <a:rPr lang="ru-RU" sz="2000"/>
              <a:t>Возбудитель – сумчатый гриб </a:t>
            </a:r>
            <a:r>
              <a:rPr lang="en-US" sz="2000" i="1"/>
              <a:t>Pseudopeziza medicaginis</a:t>
            </a:r>
            <a:r>
              <a:rPr lang="en-US" sz="2000"/>
              <a:t> Sacc</a:t>
            </a:r>
            <a:r>
              <a:rPr lang="ru-RU" sz="2000"/>
              <a:t>. </a:t>
            </a:r>
          </a:p>
          <a:p>
            <a:pPr indent="457200"/>
            <a:r>
              <a:rPr lang="ru-RU" sz="2000"/>
              <a:t>	Систематическое положение:  отдел </a:t>
            </a:r>
            <a:r>
              <a:rPr lang="ru-RU" sz="2000" i="1"/>
              <a:t>Ascomycota</a:t>
            </a:r>
            <a:r>
              <a:rPr lang="ru-RU" sz="2000"/>
              <a:t>, класс </a:t>
            </a:r>
            <a:r>
              <a:rPr lang="ru-RU" sz="2000" i="1"/>
              <a:t>Euascomycetes</a:t>
            </a:r>
            <a:r>
              <a:rPr lang="ru-RU" sz="2000"/>
              <a:t>,  группа порядков </a:t>
            </a:r>
            <a:r>
              <a:rPr lang="ru-RU" sz="2000" i="1"/>
              <a:t>Discomycetes</a:t>
            </a:r>
            <a:r>
              <a:rPr lang="ru-RU" sz="2000"/>
              <a:t>, порядок </a:t>
            </a:r>
            <a:r>
              <a:rPr lang="ru-RU" sz="2000" i="1"/>
              <a:t>Helotiales</a:t>
            </a:r>
            <a:r>
              <a:rPr lang="ru-RU" sz="2000"/>
              <a:t>, семейство </a:t>
            </a:r>
            <a:r>
              <a:rPr lang="ru-RU" sz="2000" i="1"/>
              <a:t>Dermateaceae.</a:t>
            </a:r>
            <a:endParaRPr lang="ru-RU" sz="2000"/>
          </a:p>
          <a:p>
            <a:pPr indent="457200"/>
            <a:endParaRPr lang="ru-RU" sz="2000"/>
          </a:p>
          <a:p>
            <a:pPr indent="457200"/>
            <a:r>
              <a:rPr lang="ru-RU" sz="2000"/>
              <a:t>	Вредоносность проявляется в преждевременном массовом опадении листьев, что ведет к значительному снижению урожая семян.</a:t>
            </a:r>
          </a:p>
          <a:p>
            <a:pPr indent="457200"/>
            <a:r>
              <a:rPr lang="ru-RU" sz="2000"/>
              <a:t>	На листьях появляются бурые округлые пятна, сначала мелкие, позже их диаметр достигает 2-3 мм. На стеблях, черешках и бобах пятна бурые, продолговатые. В центре пятен развиваются бурые воскоподобные бугорки плодовых тел – апотециев, в которых созревают сумкоспоры, осуществляющие в дальнейшем заражение. </a:t>
            </a:r>
          </a:p>
          <a:p>
            <a:pPr indent="457200"/>
            <a:r>
              <a:rPr lang="ru-RU" sz="2000"/>
              <a:t>	Конидиальная стадия в виде пикнид с пикноспорами участвует в  заражении люцерны в период вегетации.</a:t>
            </a:r>
          </a:p>
          <a:p>
            <a:pPr indent="457200"/>
            <a:r>
              <a:rPr lang="ru-RU" sz="2000"/>
              <a:t>	Зимуют апотеции на растениях.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Group 5"/>
          <p:cNvGrpSpPr>
            <a:grpSpLocks/>
          </p:cNvGrpSpPr>
          <p:nvPr/>
        </p:nvGrpSpPr>
        <p:grpSpPr bwMode="auto">
          <a:xfrm>
            <a:off x="82550" y="38100"/>
            <a:ext cx="9748838" cy="1076325"/>
            <a:chOff x="48" y="24"/>
            <a:chExt cx="5669" cy="678"/>
          </a:xfrm>
        </p:grpSpPr>
        <p:pic>
          <p:nvPicPr>
            <p:cNvPr id="82949" name="Picture 6" descr="Нац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6" y="41"/>
              <a:ext cx="8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0" name="Picture 7" descr="КАЧЕСТВО ОБРАЗОВАНИЯ с фоном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1" name="Picture 8" descr="ОСНОВНОЙ герб под резку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2"/>
              <a:ext cx="6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2" name="Text Box 9"/>
            <p:cNvSpPr txBox="1">
              <a:spLocks noChangeArrowheads="1"/>
            </p:cNvSpPr>
            <p:nvPr/>
          </p:nvSpPr>
          <p:spPr bwMode="auto">
            <a:xfrm>
              <a:off x="688" y="110"/>
              <a:ext cx="347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ru-RU" sz="2300">
                  <a:solidFill>
                    <a:schemeClr val="bg1"/>
                  </a:solidFill>
                  <a:latin typeface="Arial" charset="0"/>
                  <a:cs typeface="Arial" charset="0"/>
                </a:rPr>
                <a:t>Ставропольский государственный аграрный университет</a:t>
              </a:r>
            </a:p>
          </p:txBody>
        </p:sp>
      </p:grpSp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773113" y="1341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ЖЕЛТАЯ ПЯТНИСТОСТЬ ЛЮЦЕРНЫ</a:t>
            </a:r>
          </a:p>
        </p:txBody>
      </p:sp>
      <p:sp>
        <p:nvSpPr>
          <p:cNvPr id="82947" name="Rectangle 23"/>
          <p:cNvSpPr>
            <a:spLocks noChangeArrowheads="1"/>
          </p:cNvSpPr>
          <p:nvPr/>
        </p:nvSpPr>
        <p:spPr bwMode="auto">
          <a:xfrm>
            <a:off x="8553450" y="64531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  <a:cs typeface="Arial" charset="0"/>
              </a:rPr>
              <a:t>© А.П. Шутко</a:t>
            </a:r>
          </a:p>
        </p:txBody>
      </p:sp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560388" y="2179638"/>
            <a:ext cx="89296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/>
              <a:t>	</a:t>
            </a:r>
            <a:r>
              <a:rPr lang="ru-RU"/>
              <a:t>Возбудитель – гриб </a:t>
            </a:r>
            <a:r>
              <a:rPr lang="en-US" i="1"/>
              <a:t>Sporonema phagodidis</a:t>
            </a:r>
            <a:r>
              <a:rPr lang="en-US"/>
              <a:t> Desm</a:t>
            </a:r>
            <a:r>
              <a:rPr lang="ru-RU"/>
              <a:t>. </a:t>
            </a:r>
          </a:p>
          <a:p>
            <a:pPr indent="457200"/>
            <a:r>
              <a:rPr lang="ru-RU"/>
              <a:t>	Систематическое положение:  отдел </a:t>
            </a:r>
            <a:r>
              <a:rPr lang="ru-RU" i="1"/>
              <a:t>Ascomycota</a:t>
            </a:r>
            <a:r>
              <a:rPr lang="ru-RU"/>
              <a:t>, класс </a:t>
            </a:r>
            <a:r>
              <a:rPr lang="ru-RU" i="1"/>
              <a:t>Euascomycetes</a:t>
            </a:r>
            <a:r>
              <a:rPr lang="ru-RU"/>
              <a:t>,  группа порядков </a:t>
            </a:r>
            <a:r>
              <a:rPr lang="ru-RU" i="1"/>
              <a:t>Discomycetes</a:t>
            </a:r>
            <a:r>
              <a:rPr lang="ru-RU"/>
              <a:t>, порядок </a:t>
            </a:r>
            <a:r>
              <a:rPr lang="ru-RU" i="1"/>
              <a:t>Helotiale</a:t>
            </a:r>
            <a:r>
              <a:rPr lang="ru-RU"/>
              <a:t>s, семейство </a:t>
            </a:r>
            <a:r>
              <a:rPr lang="ru-RU" i="1"/>
              <a:t>Dermateaceae.</a:t>
            </a:r>
            <a:r>
              <a:rPr lang="ru-RU"/>
              <a:t>  </a:t>
            </a:r>
          </a:p>
          <a:p>
            <a:pPr indent="457200"/>
            <a:endParaRPr lang="ru-RU"/>
          </a:p>
          <a:p>
            <a:pPr indent="457200"/>
            <a:r>
              <a:rPr lang="ru-RU"/>
              <a:t>	Поражает листья и стебли. На листьях образуются светло-желтые пятна, листья буреют, засыхают и опадают. В центре пятен гриб формирует псевдопикниды. Конидии распространяются, но заражение не осуществляют.</a:t>
            </a:r>
          </a:p>
          <a:p>
            <a:pPr indent="457200"/>
            <a:r>
              <a:rPr lang="ru-RU"/>
              <a:t>	Зимуют апотеции на сухих листьях. Первичный источник инфекции – сумкоспоры.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x 4:3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ix Reasons">
      <a:majorFont>
        <a:latin typeface="Novecento wide UltraLight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3A5571BC-B351-4CF5-8DD9-C4D8C1AD02F9}" vid="{D1DC50EA-62EF-421D-930B-37A20EA91019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</a:spPr>
      <a:bodyPr rtlCol="0" anchor="ctr"/>
      <a:lstStyle>
        <a:defPPr algn="ctr">
          <a:defRPr>
            <a:solidFill>
              <a:schemeClr val="accent5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29424</TotalTime>
  <Words>318</Words>
  <Application>Microsoft Office PowerPoint</Application>
  <PresentationFormat>Лист A4 (210x297 мм)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Оформление по умолчанию</vt:lpstr>
      <vt:lpstr>Six 4:3 Light</vt:lpstr>
      <vt:lpstr>Тема1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УЦИТ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СтГАУ</dc:creator>
  <cp:lastModifiedBy>Фито</cp:lastModifiedBy>
  <cp:revision>2099</cp:revision>
  <cp:lastPrinted>2017-03-02T12:53:30Z</cp:lastPrinted>
  <dcterms:created xsi:type="dcterms:W3CDTF">2005-12-02T19:39:29Z</dcterms:created>
  <dcterms:modified xsi:type="dcterms:W3CDTF">2023-02-16T14:26:06Z</dcterms:modified>
</cp:coreProperties>
</file>